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Lst>
  <p:sldSz cy="5715000" cx="9144000"/>
  <p:notesSz cx="6858000" cy="9144000"/>
  <p:embeddedFontLst>
    <p:embeddedFont>
      <p:font typeface="Encode Sans"/>
      <p:regular r:id="rId7"/>
      <p:bold r:id="rId8"/>
    </p:embeddedFont>
    <p:embeddedFont>
      <p:font typeface="Open Sans"/>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0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OpenSans-italic.fntdata"/><Relationship Id="rId10" Type="http://schemas.openxmlformats.org/officeDocument/2006/relationships/font" Target="fonts/OpenSans-bold.fntdata"/><Relationship Id="rId12" Type="http://schemas.openxmlformats.org/officeDocument/2006/relationships/font" Target="fonts/Open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EncodeSans-regular.fntdata"/><Relationship Id="rId8" Type="http://schemas.openxmlformats.org/officeDocument/2006/relationships/font" Target="fonts/EncodeSa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1c8b41b086_0_0: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 name="Google Shape;59;g11c8b41b08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g11c8b41b08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6.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827306"/>
            <a:ext cx="8520600" cy="228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149028"/>
            <a:ext cx="8520600" cy="8808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229028"/>
            <a:ext cx="8520600" cy="2181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502472"/>
            <a:ext cx="8520600" cy="14454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0" name="Shape 50"/>
        <p:cNvGrpSpPr/>
        <p:nvPr/>
      </p:nvGrpSpPr>
      <p:grpSpPr>
        <a:xfrm>
          <a:off x="0" y="0"/>
          <a:ext cx="0" cy="0"/>
          <a:chOff x="0" y="0"/>
          <a:chExt cx="0" cy="0"/>
        </a:xfrm>
      </p:grpSpPr>
      <p:sp>
        <p:nvSpPr>
          <p:cNvPr id="51" name="Google Shape;51;p13"/>
          <p:cNvSpPr/>
          <p:nvPr/>
        </p:nvSpPr>
        <p:spPr>
          <a:xfrm>
            <a:off x="0" y="0"/>
            <a:ext cx="9144000" cy="1032000"/>
          </a:xfrm>
          <a:prstGeom prst="rect">
            <a:avLst/>
          </a:prstGeom>
          <a:solidFill>
            <a:srgbClr val="33006F"/>
          </a:solidFill>
          <a:ln cap="flat" cmpd="sng" w="12700">
            <a:solidFill>
              <a:srgbClr val="31538F"/>
            </a:solidFill>
            <a:prstDash val="solid"/>
            <a:miter lim="800000"/>
            <a:headEnd len="sm" w="sm" type="none"/>
            <a:tailEnd len="sm" w="sm" type="none"/>
          </a:ln>
        </p:spPr>
        <p:txBody>
          <a:bodyPr anchorCtr="0" anchor="ctr" bIns="8725" lIns="17450" spcFirstLastPara="1" rIns="17450" wrap="square" tIns="8725">
            <a:noAutofit/>
          </a:bodyPr>
          <a:lstStyle/>
          <a:p>
            <a:pPr indent="0" lvl="0" marL="0" marR="0" rtl="0" algn="ctr">
              <a:spcBef>
                <a:spcPts val="0"/>
              </a:spcBef>
              <a:spcAft>
                <a:spcPts val="0"/>
              </a:spcAft>
              <a:buNone/>
            </a:pPr>
            <a:r>
              <a:t/>
            </a:r>
            <a:endParaRPr sz="300">
              <a:solidFill>
                <a:schemeClr val="lt1"/>
              </a:solidFill>
              <a:latin typeface="Calibri"/>
              <a:ea typeface="Calibri"/>
              <a:cs typeface="Calibri"/>
              <a:sym typeface="Calibri"/>
            </a:endParaRPr>
          </a:p>
        </p:txBody>
      </p:sp>
      <p:sp>
        <p:nvSpPr>
          <p:cNvPr id="52" name="Google Shape;52;p13"/>
          <p:cNvSpPr/>
          <p:nvPr/>
        </p:nvSpPr>
        <p:spPr>
          <a:xfrm>
            <a:off x="0" y="5080000"/>
            <a:ext cx="9144000" cy="635100"/>
          </a:xfrm>
          <a:prstGeom prst="rect">
            <a:avLst/>
          </a:prstGeom>
          <a:solidFill>
            <a:srgbClr val="B7A57A"/>
          </a:solidFill>
          <a:ln>
            <a:noFill/>
          </a:ln>
        </p:spPr>
        <p:txBody>
          <a:bodyPr anchorCtr="0" anchor="ctr" bIns="8725" lIns="17450" spcFirstLastPara="1" rIns="17450" wrap="square" tIns="8725">
            <a:noAutofit/>
          </a:bodyPr>
          <a:lstStyle/>
          <a:p>
            <a:pPr indent="0" lvl="0" marL="0" marR="0" rtl="0" algn="ctr">
              <a:spcBef>
                <a:spcPts val="0"/>
              </a:spcBef>
              <a:spcAft>
                <a:spcPts val="0"/>
              </a:spcAft>
              <a:buNone/>
            </a:pPr>
            <a:r>
              <a:t/>
            </a:r>
            <a:endParaRPr sz="300">
              <a:solidFill>
                <a:schemeClr val="lt1"/>
              </a:solidFill>
              <a:latin typeface="Calibri"/>
              <a:ea typeface="Calibri"/>
              <a:cs typeface="Calibri"/>
              <a:sym typeface="Calibri"/>
            </a:endParaRPr>
          </a:p>
        </p:txBody>
      </p:sp>
      <p:pic>
        <p:nvPicPr>
          <p:cNvPr descr="A close up of a logo&#10;&#10;Description automatically generated" id="53" name="Google Shape;53;p13"/>
          <p:cNvPicPr preferRelativeResize="0"/>
          <p:nvPr/>
        </p:nvPicPr>
        <p:blipFill rotWithShape="1">
          <a:blip r:embed="rId2">
            <a:alphaModFix/>
          </a:blip>
          <a:srcRect b="0" l="0" r="0" t="0"/>
          <a:stretch/>
        </p:blipFill>
        <p:spPr>
          <a:xfrm>
            <a:off x="7979833" y="5389359"/>
            <a:ext cx="873125" cy="291703"/>
          </a:xfrm>
          <a:prstGeom prst="rect">
            <a:avLst/>
          </a:prstGeom>
          <a:noFill/>
          <a:ln>
            <a:noFill/>
          </a:ln>
        </p:spPr>
      </p:pic>
      <p:pic>
        <p:nvPicPr>
          <p:cNvPr id="54" name="Google Shape;54;p13"/>
          <p:cNvPicPr preferRelativeResize="0"/>
          <p:nvPr/>
        </p:nvPicPr>
        <p:blipFill rotWithShape="1">
          <a:blip r:embed="rId3">
            <a:alphaModFix/>
          </a:blip>
          <a:srcRect b="0" l="0" r="0" t="0"/>
          <a:stretch/>
        </p:blipFill>
        <p:spPr>
          <a:xfrm>
            <a:off x="-21167" y="185877"/>
            <a:ext cx="6878004" cy="595842"/>
          </a:xfrm>
          <a:prstGeom prst="rect">
            <a:avLst/>
          </a:prstGeom>
          <a:noFill/>
          <a:ln>
            <a:noFill/>
          </a:ln>
        </p:spPr>
      </p:pic>
      <p:sp>
        <p:nvSpPr>
          <p:cNvPr id="55" name="Google Shape;55;p13"/>
          <p:cNvSpPr txBox="1"/>
          <p:nvPr/>
        </p:nvSpPr>
        <p:spPr>
          <a:xfrm>
            <a:off x="8106833" y="213872"/>
            <a:ext cx="1037100" cy="633300"/>
          </a:xfrm>
          <a:prstGeom prst="rect">
            <a:avLst/>
          </a:prstGeom>
          <a:noFill/>
          <a:ln>
            <a:noFill/>
          </a:ln>
        </p:spPr>
        <p:txBody>
          <a:bodyPr anchorCtr="0" anchor="t" bIns="8725" lIns="17450" spcFirstLastPara="1" rIns="17450" wrap="square" tIns="8725">
            <a:spAutoFit/>
          </a:bodyPr>
          <a:lstStyle/>
          <a:p>
            <a:pPr indent="0" lvl="0" marL="0" marR="0" rtl="0" algn="ctr">
              <a:spcBef>
                <a:spcPts val="0"/>
              </a:spcBef>
              <a:spcAft>
                <a:spcPts val="0"/>
              </a:spcAft>
              <a:buNone/>
            </a:pPr>
            <a:r>
              <a:rPr b="1" i="1" lang="en" sz="4000">
                <a:solidFill>
                  <a:schemeClr val="lt1"/>
                </a:solidFill>
                <a:latin typeface="Arial"/>
                <a:ea typeface="Arial"/>
                <a:cs typeface="Arial"/>
                <a:sym typeface="Arial"/>
              </a:rPr>
              <a:t>01</a:t>
            </a:r>
            <a:endParaRPr sz="300"/>
          </a:p>
        </p:txBody>
      </p:sp>
      <p:pic>
        <p:nvPicPr>
          <p:cNvPr id="56" name="Google Shape;56;p13"/>
          <p:cNvPicPr preferRelativeResize="0"/>
          <p:nvPr/>
        </p:nvPicPr>
        <p:blipFill rotWithShape="1">
          <a:blip r:embed="rId4">
            <a:alphaModFix/>
          </a:blip>
          <a:srcRect b="0" l="0" r="0" t="0"/>
          <a:stretch/>
        </p:blipFill>
        <p:spPr>
          <a:xfrm>
            <a:off x="232833" y="5203472"/>
            <a:ext cx="1169648" cy="33238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389833"/>
            <a:ext cx="8520600" cy="935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280528"/>
            <a:ext cx="8520600" cy="3795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280528"/>
            <a:ext cx="3999900" cy="3795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280528"/>
            <a:ext cx="3999900" cy="3795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617333"/>
            <a:ext cx="2808000" cy="839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544000"/>
            <a:ext cx="2808000" cy="3532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500167"/>
            <a:ext cx="6367800" cy="4545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39"/>
            <a:ext cx="4572000" cy="571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370194"/>
            <a:ext cx="4045200" cy="164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114528"/>
            <a:ext cx="4045200" cy="1372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804528"/>
            <a:ext cx="3837000" cy="41058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700639"/>
            <a:ext cx="5998800" cy="6723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94472"/>
            <a:ext cx="8520600" cy="6363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280528"/>
            <a:ext cx="8520600" cy="3795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5181352"/>
            <a:ext cx="548700" cy="4374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4.png"/><Relationship Id="rId13" Type="http://schemas.openxmlformats.org/officeDocument/2006/relationships/image" Target="../media/image8.png"/><Relationship Id="rId12"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png"/><Relationship Id="rId1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nvSpPr>
        <p:spPr>
          <a:xfrm>
            <a:off x="2039938" y="5212960"/>
            <a:ext cx="5424000" cy="494700"/>
          </a:xfrm>
          <a:prstGeom prst="rect">
            <a:avLst/>
          </a:prstGeom>
          <a:noFill/>
          <a:ln>
            <a:noFill/>
          </a:ln>
        </p:spPr>
        <p:txBody>
          <a:bodyPr anchorCtr="0" anchor="t" bIns="8725" lIns="17450" spcFirstLastPara="1" rIns="17450" wrap="square" tIns="8725">
            <a:spAutoFit/>
          </a:bodyPr>
          <a:lstStyle/>
          <a:p>
            <a:pPr indent="0" lvl="0" marL="0" marR="0" rtl="0" algn="l">
              <a:lnSpc>
                <a:spcPct val="150000"/>
              </a:lnSpc>
              <a:spcBef>
                <a:spcPts val="0"/>
              </a:spcBef>
              <a:spcAft>
                <a:spcPts val="0"/>
              </a:spcAft>
              <a:buNone/>
            </a:pPr>
            <a:r>
              <a:rPr b="1" lang="en" sz="800" cap="none">
                <a:solidFill>
                  <a:schemeClr val="lt1"/>
                </a:solidFill>
                <a:latin typeface="Encode Sans"/>
                <a:ea typeface="Encode Sans"/>
                <a:cs typeface="Encode Sans"/>
                <a:sym typeface="Encode Sans"/>
              </a:rPr>
              <a:t>ADVISORS:   Bijan </a:t>
            </a:r>
            <a:r>
              <a:rPr b="1" lang="en" sz="800">
                <a:solidFill>
                  <a:schemeClr val="lt1"/>
                </a:solidFill>
                <a:latin typeface="Encode Sans"/>
                <a:ea typeface="Encode Sans"/>
                <a:cs typeface="Encode Sans"/>
                <a:sym typeface="Encode Sans"/>
              </a:rPr>
              <a:t>Arbab, Mohammad Haghighat, Sruti Sahani, Prof. Payman Arabshahi, Prof. Arindam Das</a:t>
            </a:r>
            <a:endParaRPr b="1" sz="800">
              <a:solidFill>
                <a:schemeClr val="lt1"/>
              </a:solidFill>
              <a:latin typeface="Encode Sans"/>
              <a:ea typeface="Encode Sans"/>
              <a:cs typeface="Encode Sans"/>
              <a:sym typeface="Encode Sans"/>
            </a:endParaRPr>
          </a:p>
          <a:p>
            <a:pPr indent="0" lvl="0" marL="0" marR="0" rtl="0" algn="l">
              <a:lnSpc>
                <a:spcPct val="150000"/>
              </a:lnSpc>
              <a:spcBef>
                <a:spcPts val="0"/>
              </a:spcBef>
              <a:spcAft>
                <a:spcPts val="0"/>
              </a:spcAft>
              <a:buNone/>
            </a:pPr>
            <a:r>
              <a:rPr b="1" lang="en" sz="800" cap="none">
                <a:solidFill>
                  <a:schemeClr val="lt1"/>
                </a:solidFill>
                <a:latin typeface="Encode Sans"/>
                <a:ea typeface="Encode Sans"/>
                <a:cs typeface="Encode Sans"/>
                <a:sym typeface="Encode Sans"/>
              </a:rPr>
              <a:t>SPONSORS:  </a:t>
            </a:r>
            <a:r>
              <a:rPr b="1" lang="en" sz="700">
                <a:solidFill>
                  <a:schemeClr val="lt1"/>
                </a:solidFill>
                <a:latin typeface="Encode Sans"/>
                <a:ea typeface="Encode Sans"/>
                <a:cs typeface="Encode Sans"/>
                <a:sym typeface="Encode Sans"/>
              </a:rPr>
              <a:t>INTEL</a:t>
            </a:r>
            <a:endParaRPr sz="300"/>
          </a:p>
          <a:p>
            <a:pPr indent="0" lvl="0" marL="0" marR="0" rtl="0" algn="l">
              <a:lnSpc>
                <a:spcPct val="150000"/>
              </a:lnSpc>
              <a:spcBef>
                <a:spcPts val="0"/>
              </a:spcBef>
              <a:spcAft>
                <a:spcPts val="0"/>
              </a:spcAft>
              <a:buNone/>
            </a:pPr>
            <a:r>
              <a:t/>
            </a:r>
            <a:endParaRPr b="1" sz="700" cap="none">
              <a:solidFill>
                <a:schemeClr val="lt1"/>
              </a:solidFill>
              <a:latin typeface="Encode Sans"/>
              <a:ea typeface="Encode Sans"/>
              <a:cs typeface="Encode Sans"/>
              <a:sym typeface="Encode Sans"/>
            </a:endParaRPr>
          </a:p>
        </p:txBody>
      </p:sp>
      <p:sp>
        <p:nvSpPr>
          <p:cNvPr id="63" name="Google Shape;63;p14"/>
          <p:cNvSpPr txBox="1"/>
          <p:nvPr/>
        </p:nvSpPr>
        <p:spPr>
          <a:xfrm>
            <a:off x="140175" y="1383778"/>
            <a:ext cx="2645700" cy="432600"/>
          </a:xfrm>
          <a:prstGeom prst="rect">
            <a:avLst/>
          </a:prstGeom>
          <a:noFill/>
          <a:ln>
            <a:noFill/>
          </a:ln>
        </p:spPr>
        <p:txBody>
          <a:bodyPr anchorCtr="0" anchor="t" bIns="8475" lIns="16975" spcFirstLastPara="1" rIns="16975" wrap="square" tIns="8475">
            <a:spAutoFit/>
          </a:bodyPr>
          <a:lstStyle/>
          <a:p>
            <a:pPr indent="0" lvl="0" marL="0" marR="0" rtl="0" algn="l">
              <a:lnSpc>
                <a:spcPct val="110000"/>
              </a:lnSpc>
              <a:spcBef>
                <a:spcPts val="0"/>
              </a:spcBef>
              <a:spcAft>
                <a:spcPts val="0"/>
              </a:spcAft>
              <a:buNone/>
            </a:pPr>
            <a:r>
              <a:rPr lang="en" sz="500">
                <a:solidFill>
                  <a:schemeClr val="dk1"/>
                </a:solidFill>
              </a:rPr>
              <a:t>O</a:t>
            </a:r>
            <a:r>
              <a:rPr lang="en" sz="500">
                <a:solidFill>
                  <a:schemeClr val="dk1"/>
                </a:solidFill>
                <a:latin typeface="Open Sans"/>
                <a:ea typeface="Open Sans"/>
                <a:cs typeface="Open Sans"/>
                <a:sym typeface="Open Sans"/>
              </a:rPr>
              <a:t>ur team needed to analyze Intel’s data based on four objectives:</a:t>
            </a:r>
            <a:endParaRPr sz="500">
              <a:solidFill>
                <a:schemeClr val="dk1"/>
              </a:solidFill>
              <a:latin typeface="Open Sans"/>
              <a:ea typeface="Open Sans"/>
              <a:cs typeface="Open Sans"/>
              <a:sym typeface="Open Sans"/>
            </a:endParaRPr>
          </a:p>
          <a:p>
            <a:pPr indent="-95250" lvl="0" marL="88900" marR="0" rtl="0" algn="l">
              <a:lnSpc>
                <a:spcPct val="110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1. Study native application usage vs. web category usage</a:t>
            </a:r>
            <a:endParaRPr sz="500">
              <a:solidFill>
                <a:schemeClr val="dk1"/>
              </a:solidFill>
              <a:latin typeface="Open Sans"/>
              <a:ea typeface="Open Sans"/>
              <a:cs typeface="Open Sans"/>
              <a:sym typeface="Open Sans"/>
            </a:endParaRPr>
          </a:p>
          <a:p>
            <a:pPr indent="-95250" lvl="0" marL="88900" marR="0" rtl="0" algn="l">
              <a:lnSpc>
                <a:spcPct val="110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2. Web persona classification and study how user behavior is different on desktop</a:t>
            </a:r>
            <a:endParaRPr sz="500">
              <a:solidFill>
                <a:schemeClr val="dk1"/>
              </a:solidFill>
              <a:latin typeface="Open Sans"/>
              <a:ea typeface="Open Sans"/>
              <a:cs typeface="Open Sans"/>
              <a:sym typeface="Open Sans"/>
            </a:endParaRPr>
          </a:p>
          <a:p>
            <a:pPr indent="-95250" lvl="0" marL="88900" marR="0" rtl="0" algn="l">
              <a:lnSpc>
                <a:spcPct val="110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3. A day in a life with desktop/web usage</a:t>
            </a:r>
            <a:endParaRPr sz="500">
              <a:solidFill>
                <a:schemeClr val="dk1"/>
              </a:solidFill>
              <a:latin typeface="Open Sans"/>
              <a:ea typeface="Open Sans"/>
              <a:cs typeface="Open Sans"/>
              <a:sym typeface="Open Sans"/>
            </a:endParaRPr>
          </a:p>
          <a:p>
            <a:pPr indent="-95250" lvl="0" marL="88900" marR="0" rtl="0" algn="l">
              <a:lnSpc>
                <a:spcPct val="110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4. Resource utilization for different categories</a:t>
            </a:r>
            <a:endParaRPr sz="500">
              <a:solidFill>
                <a:schemeClr val="dk1"/>
              </a:solidFill>
              <a:latin typeface="Open Sans"/>
              <a:ea typeface="Open Sans"/>
              <a:cs typeface="Open Sans"/>
              <a:sym typeface="Open Sans"/>
            </a:endParaRPr>
          </a:p>
        </p:txBody>
      </p:sp>
      <p:sp>
        <p:nvSpPr>
          <p:cNvPr id="64" name="Google Shape;64;p14"/>
          <p:cNvSpPr/>
          <p:nvPr/>
        </p:nvSpPr>
        <p:spPr>
          <a:xfrm>
            <a:off x="140075" y="1208833"/>
            <a:ext cx="2645700" cy="154200"/>
          </a:xfrm>
          <a:prstGeom prst="rect">
            <a:avLst/>
          </a:prstGeom>
          <a:solidFill>
            <a:srgbClr val="B7A57A"/>
          </a:solidFill>
          <a:ln>
            <a:noFill/>
          </a:ln>
        </p:spPr>
        <p:txBody>
          <a:bodyPr anchorCtr="0" anchor="ctr" bIns="0" lIns="25450" spcFirstLastPara="1" rIns="25450" wrap="square" tIns="0">
            <a:noAutofit/>
          </a:bodyPr>
          <a:lstStyle/>
          <a:p>
            <a:pPr indent="0" lvl="0" marL="0" marR="0" rtl="0" algn="ctr">
              <a:spcBef>
                <a:spcPts val="0"/>
              </a:spcBef>
              <a:spcAft>
                <a:spcPts val="0"/>
              </a:spcAft>
              <a:buNone/>
            </a:pPr>
            <a:r>
              <a:rPr b="1" lang="en" sz="700">
                <a:solidFill>
                  <a:srgbClr val="FFFFFF"/>
                </a:solidFill>
                <a:latin typeface="Encode Sans"/>
                <a:ea typeface="Encode Sans"/>
                <a:cs typeface="Encode Sans"/>
                <a:sym typeface="Encode Sans"/>
              </a:rPr>
              <a:t>INTRODUCTION / OBJECTIVES</a:t>
            </a:r>
            <a:endParaRPr sz="300"/>
          </a:p>
        </p:txBody>
      </p:sp>
      <p:sp>
        <p:nvSpPr>
          <p:cNvPr id="65" name="Google Shape;65;p14"/>
          <p:cNvSpPr/>
          <p:nvPr/>
        </p:nvSpPr>
        <p:spPr>
          <a:xfrm>
            <a:off x="140075" y="1995083"/>
            <a:ext cx="2645700" cy="154200"/>
          </a:xfrm>
          <a:prstGeom prst="rect">
            <a:avLst/>
          </a:prstGeom>
          <a:solidFill>
            <a:srgbClr val="B7A57A"/>
          </a:solidFill>
          <a:ln>
            <a:noFill/>
          </a:ln>
        </p:spPr>
        <p:txBody>
          <a:bodyPr anchorCtr="0" anchor="ctr" bIns="0" lIns="25450" spcFirstLastPara="1" rIns="25450" wrap="square" tIns="0">
            <a:noAutofit/>
          </a:bodyPr>
          <a:lstStyle/>
          <a:p>
            <a:pPr indent="0" lvl="0" marL="0" marR="0" rtl="0" algn="ctr">
              <a:spcBef>
                <a:spcPts val="0"/>
              </a:spcBef>
              <a:spcAft>
                <a:spcPts val="0"/>
              </a:spcAft>
              <a:buNone/>
            </a:pPr>
            <a:r>
              <a:rPr b="1" lang="en" sz="700">
                <a:solidFill>
                  <a:srgbClr val="FFFFFF"/>
                </a:solidFill>
                <a:latin typeface="Encode Sans"/>
                <a:ea typeface="Encode Sans"/>
                <a:cs typeface="Encode Sans"/>
                <a:sym typeface="Encode Sans"/>
              </a:rPr>
              <a:t>Progressive Web App (PWA) Analysis</a:t>
            </a:r>
            <a:endParaRPr sz="300"/>
          </a:p>
        </p:txBody>
      </p:sp>
      <p:sp>
        <p:nvSpPr>
          <p:cNvPr id="66" name="Google Shape;66;p14"/>
          <p:cNvSpPr/>
          <p:nvPr/>
        </p:nvSpPr>
        <p:spPr>
          <a:xfrm>
            <a:off x="6031963" y="1208839"/>
            <a:ext cx="2779800" cy="154200"/>
          </a:xfrm>
          <a:prstGeom prst="rect">
            <a:avLst/>
          </a:prstGeom>
          <a:solidFill>
            <a:srgbClr val="B7A57A"/>
          </a:solidFill>
          <a:ln>
            <a:noFill/>
          </a:ln>
        </p:spPr>
        <p:txBody>
          <a:bodyPr anchorCtr="0" anchor="ctr" bIns="0" lIns="25450" spcFirstLastPara="1" rIns="25450" wrap="square" tIns="0">
            <a:noAutofit/>
          </a:bodyPr>
          <a:lstStyle/>
          <a:p>
            <a:pPr indent="0" lvl="0" marL="0" marR="0" rtl="0" algn="ctr">
              <a:spcBef>
                <a:spcPts val="0"/>
              </a:spcBef>
              <a:spcAft>
                <a:spcPts val="0"/>
              </a:spcAft>
              <a:buNone/>
            </a:pPr>
            <a:r>
              <a:rPr b="1" lang="en" sz="700">
                <a:solidFill>
                  <a:srgbClr val="FFFFFF"/>
                </a:solidFill>
                <a:latin typeface="Encode Sans"/>
                <a:ea typeface="Encode Sans"/>
                <a:cs typeface="Encode Sans"/>
                <a:sym typeface="Encode Sans"/>
              </a:rPr>
              <a:t>System behavior in different browsers</a:t>
            </a:r>
            <a:endParaRPr sz="300"/>
          </a:p>
        </p:txBody>
      </p:sp>
      <p:sp>
        <p:nvSpPr>
          <p:cNvPr id="67" name="Google Shape;67;p14"/>
          <p:cNvSpPr txBox="1"/>
          <p:nvPr/>
        </p:nvSpPr>
        <p:spPr>
          <a:xfrm>
            <a:off x="6099096" y="4352848"/>
            <a:ext cx="1218000" cy="602100"/>
          </a:xfrm>
          <a:prstGeom prst="rect">
            <a:avLst/>
          </a:prstGeom>
          <a:noFill/>
          <a:ln>
            <a:noFill/>
          </a:ln>
        </p:spPr>
        <p:txBody>
          <a:bodyPr anchorCtr="0" anchor="t" bIns="8475" lIns="16975" spcFirstLastPara="1" rIns="16975" wrap="square" tIns="8475">
            <a:spAutoFit/>
          </a:bodyPr>
          <a:lstStyle/>
          <a:p>
            <a:pPr indent="-95250" lvl="0" marL="88900" marR="0" rtl="0" algn="l">
              <a:lnSpc>
                <a:spcPct val="110000"/>
              </a:lnSpc>
              <a:spcBef>
                <a:spcPts val="0"/>
              </a:spcBef>
              <a:spcAft>
                <a:spcPts val="0"/>
              </a:spcAft>
              <a:buClr>
                <a:schemeClr val="dk1"/>
              </a:buClr>
              <a:buSzPts val="500"/>
              <a:buFont typeface="Arial"/>
              <a:buChar char="•"/>
            </a:pPr>
            <a:r>
              <a:rPr lang="en" sz="500">
                <a:solidFill>
                  <a:schemeClr val="dk1"/>
                </a:solidFill>
                <a:latin typeface="Open Sans"/>
                <a:ea typeface="Open Sans"/>
                <a:cs typeface="Open Sans"/>
                <a:sym typeface="Open Sans"/>
              </a:rPr>
              <a:t>There are many different kinds of conclusions we can come to when looking at the data set. Depending on what we are looking at, Intel’s team could use the information to optimize and address different issues that are analyzed.</a:t>
            </a:r>
            <a:endParaRPr sz="300">
              <a:solidFill>
                <a:schemeClr val="dk1"/>
              </a:solidFill>
            </a:endParaRPr>
          </a:p>
        </p:txBody>
      </p:sp>
      <p:sp>
        <p:nvSpPr>
          <p:cNvPr id="68" name="Google Shape;68;p14"/>
          <p:cNvSpPr/>
          <p:nvPr/>
        </p:nvSpPr>
        <p:spPr>
          <a:xfrm>
            <a:off x="6055877" y="4148235"/>
            <a:ext cx="2763900" cy="172800"/>
          </a:xfrm>
          <a:prstGeom prst="rect">
            <a:avLst/>
          </a:prstGeom>
          <a:solidFill>
            <a:srgbClr val="B7A57A"/>
          </a:solidFill>
          <a:ln>
            <a:noFill/>
          </a:ln>
        </p:spPr>
        <p:txBody>
          <a:bodyPr anchorCtr="0" anchor="ctr" bIns="0" lIns="25450" spcFirstLastPara="1" rIns="25450" wrap="square" tIns="0">
            <a:noAutofit/>
          </a:bodyPr>
          <a:lstStyle/>
          <a:p>
            <a:pPr indent="0" lvl="0" marL="0" marR="0" rtl="0" algn="ctr">
              <a:spcBef>
                <a:spcPts val="0"/>
              </a:spcBef>
              <a:spcAft>
                <a:spcPts val="0"/>
              </a:spcAft>
              <a:buNone/>
            </a:pPr>
            <a:r>
              <a:rPr b="1" lang="en" sz="700">
                <a:solidFill>
                  <a:srgbClr val="FFFFFF"/>
                </a:solidFill>
                <a:latin typeface="Encode Sans"/>
                <a:ea typeface="Encode Sans"/>
                <a:cs typeface="Encode Sans"/>
                <a:sym typeface="Encode Sans"/>
              </a:rPr>
              <a:t>Conclusion and Future work </a:t>
            </a:r>
            <a:endParaRPr sz="300"/>
          </a:p>
        </p:txBody>
      </p:sp>
      <p:sp>
        <p:nvSpPr>
          <p:cNvPr id="69" name="Google Shape;69;p14"/>
          <p:cNvSpPr/>
          <p:nvPr/>
        </p:nvSpPr>
        <p:spPr>
          <a:xfrm>
            <a:off x="131025" y="3448917"/>
            <a:ext cx="2666700" cy="154200"/>
          </a:xfrm>
          <a:prstGeom prst="rect">
            <a:avLst/>
          </a:prstGeom>
          <a:solidFill>
            <a:srgbClr val="B7A57A"/>
          </a:solidFill>
          <a:ln>
            <a:noFill/>
          </a:ln>
        </p:spPr>
        <p:txBody>
          <a:bodyPr anchorCtr="0" anchor="ctr" bIns="0" lIns="25450" spcFirstLastPara="1" rIns="25450" wrap="square" tIns="0">
            <a:noAutofit/>
          </a:bodyPr>
          <a:lstStyle/>
          <a:p>
            <a:pPr indent="0" lvl="0" marL="0" marR="0" rtl="0" algn="ctr">
              <a:spcBef>
                <a:spcPts val="0"/>
              </a:spcBef>
              <a:spcAft>
                <a:spcPts val="0"/>
              </a:spcAft>
              <a:buNone/>
            </a:pPr>
            <a:r>
              <a:rPr b="1" lang="en" sz="700">
                <a:solidFill>
                  <a:srgbClr val="FFFFFF"/>
                </a:solidFill>
                <a:latin typeface="Encode Sans"/>
                <a:ea typeface="Encode Sans"/>
                <a:cs typeface="Encode Sans"/>
                <a:sym typeface="Encode Sans"/>
              </a:rPr>
              <a:t>Internet Protocol Usage Analysis</a:t>
            </a:r>
            <a:endParaRPr sz="300"/>
          </a:p>
        </p:txBody>
      </p:sp>
      <p:sp>
        <p:nvSpPr>
          <p:cNvPr id="70" name="Google Shape;70;p14"/>
          <p:cNvSpPr txBox="1"/>
          <p:nvPr/>
        </p:nvSpPr>
        <p:spPr>
          <a:xfrm>
            <a:off x="253575" y="3497197"/>
            <a:ext cx="1260300" cy="63300"/>
          </a:xfrm>
          <a:prstGeom prst="rect">
            <a:avLst/>
          </a:prstGeom>
          <a:noFill/>
          <a:ln>
            <a:noFill/>
          </a:ln>
        </p:spPr>
        <p:txBody>
          <a:bodyPr anchorCtr="0" anchor="t" bIns="8475" lIns="16975" spcFirstLastPara="1" rIns="16975" wrap="square" tIns="8475">
            <a:spAutoFit/>
          </a:bodyPr>
          <a:lstStyle/>
          <a:p>
            <a:pPr indent="0" lvl="0" marL="0" marR="0" rtl="0" algn="l">
              <a:lnSpc>
                <a:spcPct val="110000"/>
              </a:lnSpc>
              <a:spcBef>
                <a:spcPts val="0"/>
              </a:spcBef>
              <a:spcAft>
                <a:spcPts val="0"/>
              </a:spcAft>
              <a:buNone/>
            </a:pPr>
            <a:r>
              <a:t/>
            </a:r>
            <a:endParaRPr sz="300"/>
          </a:p>
        </p:txBody>
      </p:sp>
      <p:sp>
        <p:nvSpPr>
          <p:cNvPr id="71" name="Google Shape;71;p14"/>
          <p:cNvSpPr/>
          <p:nvPr/>
        </p:nvSpPr>
        <p:spPr>
          <a:xfrm>
            <a:off x="2922312" y="3239736"/>
            <a:ext cx="2968200" cy="154200"/>
          </a:xfrm>
          <a:prstGeom prst="rect">
            <a:avLst/>
          </a:prstGeom>
          <a:solidFill>
            <a:srgbClr val="B7A57A"/>
          </a:solidFill>
          <a:ln>
            <a:noFill/>
          </a:ln>
        </p:spPr>
        <p:txBody>
          <a:bodyPr anchorCtr="0" anchor="ctr" bIns="0" lIns="25450" spcFirstLastPara="1" rIns="25450" wrap="square" tIns="0">
            <a:noAutofit/>
          </a:bodyPr>
          <a:lstStyle/>
          <a:p>
            <a:pPr indent="0" lvl="0" marL="0" marR="0" rtl="0" algn="ctr">
              <a:spcBef>
                <a:spcPts val="0"/>
              </a:spcBef>
              <a:spcAft>
                <a:spcPts val="0"/>
              </a:spcAft>
              <a:buNone/>
            </a:pPr>
            <a:r>
              <a:rPr b="1" lang="en" sz="700">
                <a:solidFill>
                  <a:srgbClr val="FFFFFF"/>
                </a:solidFill>
                <a:latin typeface="Encode Sans"/>
                <a:ea typeface="Encode Sans"/>
                <a:cs typeface="Encode Sans"/>
                <a:sym typeface="Encode Sans"/>
              </a:rPr>
              <a:t>TCP / UDP Connection Usage by Number of Runs Analysis</a:t>
            </a:r>
            <a:endParaRPr sz="300"/>
          </a:p>
        </p:txBody>
      </p:sp>
      <p:sp>
        <p:nvSpPr>
          <p:cNvPr id="72" name="Google Shape;72;p14"/>
          <p:cNvSpPr txBox="1"/>
          <p:nvPr/>
        </p:nvSpPr>
        <p:spPr>
          <a:xfrm>
            <a:off x="2922311" y="3451984"/>
            <a:ext cx="1426800" cy="144900"/>
          </a:xfrm>
          <a:prstGeom prst="rect">
            <a:avLst/>
          </a:prstGeom>
          <a:noFill/>
          <a:ln>
            <a:noFill/>
          </a:ln>
        </p:spPr>
        <p:txBody>
          <a:bodyPr anchorCtr="0" anchor="t" bIns="8475" lIns="16975" spcFirstLastPara="1" rIns="16975" wrap="square" tIns="8475">
            <a:spAutoFit/>
          </a:bodyPr>
          <a:lstStyle/>
          <a:p>
            <a:pPr indent="0" lvl="0" marL="88900" marR="0" rtl="0" algn="l">
              <a:lnSpc>
                <a:spcPct val="110000"/>
              </a:lnSpc>
              <a:spcBef>
                <a:spcPts val="0"/>
              </a:spcBef>
              <a:spcAft>
                <a:spcPts val="0"/>
              </a:spcAft>
              <a:buNone/>
            </a:pPr>
            <a:r>
              <a:t/>
            </a:r>
            <a:endParaRPr sz="300">
              <a:solidFill>
                <a:schemeClr val="dk1"/>
              </a:solidFill>
            </a:endParaRPr>
          </a:p>
          <a:p>
            <a:pPr indent="-63500" lvl="0" marL="88900" marR="0" rtl="0" algn="l">
              <a:lnSpc>
                <a:spcPct val="110000"/>
              </a:lnSpc>
              <a:spcBef>
                <a:spcPts val="0"/>
              </a:spcBef>
              <a:spcAft>
                <a:spcPts val="0"/>
              </a:spcAft>
              <a:buClr>
                <a:schemeClr val="dk1"/>
              </a:buClr>
              <a:buSzPts val="500"/>
              <a:buFont typeface="Arial"/>
              <a:buNone/>
            </a:pPr>
            <a:r>
              <a:t/>
            </a:r>
            <a:endParaRPr sz="500">
              <a:solidFill>
                <a:schemeClr val="dk1"/>
              </a:solidFill>
              <a:latin typeface="Open Sans"/>
              <a:ea typeface="Open Sans"/>
              <a:cs typeface="Open Sans"/>
              <a:sym typeface="Open Sans"/>
            </a:endParaRPr>
          </a:p>
        </p:txBody>
      </p:sp>
      <p:sp>
        <p:nvSpPr>
          <p:cNvPr id="73" name="Google Shape;73;p14"/>
          <p:cNvSpPr txBox="1"/>
          <p:nvPr/>
        </p:nvSpPr>
        <p:spPr>
          <a:xfrm>
            <a:off x="6047913" y="3338976"/>
            <a:ext cx="2779800" cy="855900"/>
          </a:xfrm>
          <a:prstGeom prst="rect">
            <a:avLst/>
          </a:prstGeom>
          <a:noFill/>
          <a:ln>
            <a:noFill/>
          </a:ln>
        </p:spPr>
        <p:txBody>
          <a:bodyPr anchorCtr="0" anchor="t" bIns="8475" lIns="16975" spcFirstLastPara="1" rIns="16975" wrap="square" tIns="8475">
            <a:spAutoFit/>
          </a:bodyPr>
          <a:lstStyle/>
          <a:p>
            <a:pPr indent="-95250" lvl="0" marL="88900" marR="0" rtl="0" algn="l">
              <a:lnSpc>
                <a:spcPct val="110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Statistical</a:t>
            </a:r>
            <a:r>
              <a:rPr lang="en" sz="500">
                <a:solidFill>
                  <a:schemeClr val="dk1"/>
                </a:solidFill>
                <a:latin typeface="Open Sans"/>
                <a:ea typeface="Open Sans"/>
                <a:cs typeface="Open Sans"/>
                <a:sym typeface="Open Sans"/>
              </a:rPr>
              <a:t> </a:t>
            </a:r>
            <a:r>
              <a:rPr lang="en" sz="500">
                <a:solidFill>
                  <a:schemeClr val="dk1"/>
                </a:solidFill>
                <a:latin typeface="Open Sans"/>
                <a:ea typeface="Open Sans"/>
                <a:cs typeface="Open Sans"/>
                <a:sym typeface="Open Sans"/>
              </a:rPr>
              <a:t>analysis</a:t>
            </a:r>
            <a:r>
              <a:rPr lang="en" sz="500">
                <a:solidFill>
                  <a:schemeClr val="dk1"/>
                </a:solidFill>
                <a:latin typeface="Open Sans"/>
                <a:ea typeface="Open Sans"/>
                <a:cs typeface="Open Sans"/>
                <a:sym typeface="Open Sans"/>
              </a:rPr>
              <a:t>: </a:t>
            </a:r>
            <a:endParaRPr sz="500">
              <a:solidFill>
                <a:schemeClr val="dk1"/>
              </a:solidFill>
              <a:latin typeface="Open Sans"/>
              <a:ea typeface="Open Sans"/>
              <a:cs typeface="Open Sans"/>
              <a:sym typeface="Open Sans"/>
            </a:endParaRPr>
          </a:p>
          <a:p>
            <a:pPr indent="-82550" lvl="1" marL="177800" marR="0" rtl="0" algn="l">
              <a:lnSpc>
                <a:spcPct val="110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Hypothesis and planning research design</a:t>
            </a:r>
            <a:endParaRPr sz="500">
              <a:solidFill>
                <a:schemeClr val="dk1"/>
              </a:solidFill>
              <a:latin typeface="Open Sans"/>
              <a:ea typeface="Open Sans"/>
              <a:cs typeface="Open Sans"/>
              <a:sym typeface="Open Sans"/>
            </a:endParaRPr>
          </a:p>
          <a:p>
            <a:pPr indent="-82550" lvl="1" marL="177800" marR="0" rtl="0" algn="l">
              <a:lnSpc>
                <a:spcPct val="110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Collecting, cleaning, processing data </a:t>
            </a:r>
            <a:endParaRPr sz="500">
              <a:solidFill>
                <a:schemeClr val="dk1"/>
              </a:solidFill>
              <a:latin typeface="Open Sans"/>
              <a:ea typeface="Open Sans"/>
              <a:cs typeface="Open Sans"/>
              <a:sym typeface="Open Sans"/>
            </a:endParaRPr>
          </a:p>
          <a:p>
            <a:pPr indent="-82550" lvl="1" marL="177800" marR="0" rtl="0" algn="l">
              <a:lnSpc>
                <a:spcPct val="110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Summarizing data with </a:t>
            </a:r>
            <a:r>
              <a:rPr lang="en" sz="500">
                <a:solidFill>
                  <a:schemeClr val="dk1"/>
                </a:solidFill>
                <a:latin typeface="Open Sans"/>
                <a:ea typeface="Open Sans"/>
                <a:cs typeface="Open Sans"/>
                <a:sym typeface="Open Sans"/>
              </a:rPr>
              <a:t>visualizations</a:t>
            </a:r>
            <a:r>
              <a:rPr lang="en" sz="500">
                <a:solidFill>
                  <a:schemeClr val="dk1"/>
                </a:solidFill>
                <a:latin typeface="Open Sans"/>
                <a:ea typeface="Open Sans"/>
                <a:cs typeface="Open Sans"/>
                <a:sym typeface="Open Sans"/>
              </a:rPr>
              <a:t> </a:t>
            </a:r>
            <a:endParaRPr sz="500">
              <a:solidFill>
                <a:schemeClr val="dk1"/>
              </a:solidFill>
              <a:latin typeface="Open Sans"/>
              <a:ea typeface="Open Sans"/>
              <a:cs typeface="Open Sans"/>
              <a:sym typeface="Open Sans"/>
            </a:endParaRPr>
          </a:p>
          <a:p>
            <a:pPr indent="-82550" lvl="1" marL="177800" marR="0" rtl="0" algn="l">
              <a:lnSpc>
                <a:spcPct val="110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Testing Hypothesis</a:t>
            </a:r>
            <a:endParaRPr sz="500">
              <a:solidFill>
                <a:schemeClr val="dk1"/>
              </a:solidFill>
              <a:latin typeface="Open Sans"/>
              <a:ea typeface="Open Sans"/>
              <a:cs typeface="Open Sans"/>
              <a:sym typeface="Open Sans"/>
            </a:endParaRPr>
          </a:p>
          <a:p>
            <a:pPr indent="-82550" lvl="1" marL="177800" marR="0" rtl="0" algn="l">
              <a:lnSpc>
                <a:spcPct val="110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Interpreting</a:t>
            </a:r>
            <a:r>
              <a:rPr lang="en" sz="500">
                <a:solidFill>
                  <a:schemeClr val="dk1"/>
                </a:solidFill>
                <a:latin typeface="Open Sans"/>
                <a:ea typeface="Open Sans"/>
                <a:cs typeface="Open Sans"/>
                <a:sym typeface="Open Sans"/>
              </a:rPr>
              <a:t> the results </a:t>
            </a:r>
            <a:endParaRPr sz="500">
              <a:solidFill>
                <a:schemeClr val="dk1"/>
              </a:solidFill>
              <a:latin typeface="Open Sans"/>
              <a:ea typeface="Open Sans"/>
              <a:cs typeface="Open Sans"/>
              <a:sym typeface="Open Sans"/>
            </a:endParaRPr>
          </a:p>
          <a:p>
            <a:pPr indent="-82550" lvl="0" marL="88900" marR="0" rtl="0" algn="l">
              <a:lnSpc>
                <a:spcPct val="110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Tech stack used: </a:t>
            </a:r>
            <a:endParaRPr sz="500">
              <a:solidFill>
                <a:schemeClr val="dk1"/>
              </a:solidFill>
              <a:latin typeface="Open Sans"/>
              <a:ea typeface="Open Sans"/>
              <a:cs typeface="Open Sans"/>
              <a:sym typeface="Open Sans"/>
            </a:endParaRPr>
          </a:p>
          <a:p>
            <a:pPr indent="-82550" lvl="1" marL="177800" marR="0" rtl="0" algn="l">
              <a:lnSpc>
                <a:spcPct val="110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Python </a:t>
            </a:r>
            <a:endParaRPr sz="500">
              <a:solidFill>
                <a:schemeClr val="dk1"/>
              </a:solidFill>
              <a:latin typeface="Open Sans"/>
              <a:ea typeface="Open Sans"/>
              <a:cs typeface="Open Sans"/>
              <a:sym typeface="Open Sans"/>
            </a:endParaRPr>
          </a:p>
          <a:p>
            <a:pPr indent="-82550" lvl="1" marL="177800" marR="0" rtl="0" algn="l">
              <a:lnSpc>
                <a:spcPct val="110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Excel</a:t>
            </a:r>
            <a:endParaRPr sz="500">
              <a:solidFill>
                <a:schemeClr val="dk1"/>
              </a:solidFill>
              <a:latin typeface="Open Sans"/>
              <a:ea typeface="Open Sans"/>
              <a:cs typeface="Open Sans"/>
              <a:sym typeface="Open Sans"/>
            </a:endParaRPr>
          </a:p>
          <a:p>
            <a:pPr indent="0" lvl="0" marL="0" marR="0" rtl="0" algn="l">
              <a:lnSpc>
                <a:spcPct val="110000"/>
              </a:lnSpc>
              <a:spcBef>
                <a:spcPts val="0"/>
              </a:spcBef>
              <a:spcAft>
                <a:spcPts val="0"/>
              </a:spcAft>
              <a:buNone/>
            </a:pPr>
            <a:r>
              <a:t/>
            </a:r>
            <a:endParaRPr sz="500">
              <a:solidFill>
                <a:schemeClr val="dk2"/>
              </a:solidFill>
              <a:latin typeface="Open Sans"/>
              <a:ea typeface="Open Sans"/>
              <a:cs typeface="Open Sans"/>
              <a:sym typeface="Open Sans"/>
            </a:endParaRPr>
          </a:p>
        </p:txBody>
      </p:sp>
      <p:sp>
        <p:nvSpPr>
          <p:cNvPr id="74" name="Google Shape;74;p14"/>
          <p:cNvSpPr txBox="1"/>
          <p:nvPr/>
        </p:nvSpPr>
        <p:spPr>
          <a:xfrm>
            <a:off x="2913200" y="1427530"/>
            <a:ext cx="2968200" cy="948300"/>
          </a:xfrm>
          <a:prstGeom prst="rect">
            <a:avLst/>
          </a:prstGeom>
          <a:noFill/>
          <a:ln>
            <a:noFill/>
          </a:ln>
        </p:spPr>
        <p:txBody>
          <a:bodyPr anchorCtr="0" anchor="t" bIns="8475" lIns="16975" spcFirstLastPara="1" rIns="16975" wrap="square" tIns="8475">
            <a:spAutoFit/>
          </a:bodyPr>
          <a:lstStyle/>
          <a:p>
            <a:pPr indent="-95250" lvl="0" marL="88900" marR="0" rtl="0" algn="l">
              <a:lnSpc>
                <a:spcPct val="115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Page fault(PF) is an interruption when a software program attempts to access a memory block not currently stored in the system's RAM.</a:t>
            </a:r>
            <a:endParaRPr sz="500">
              <a:solidFill>
                <a:schemeClr val="dk1"/>
              </a:solidFill>
              <a:latin typeface="Open Sans"/>
              <a:ea typeface="Open Sans"/>
              <a:cs typeface="Open Sans"/>
              <a:sym typeface="Open Sans"/>
            </a:endParaRPr>
          </a:p>
          <a:p>
            <a:pPr indent="-95250" lvl="0" marL="88900" marR="0" rtl="0" algn="l">
              <a:lnSpc>
                <a:spcPct val="115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If the desired page is not present in the main memory and has to be fetched or paged in from the virtual memory, the fault is classified as a hard page fault(HPF). Space has to be allocated in the RAM in this case.</a:t>
            </a:r>
            <a:endParaRPr sz="500">
              <a:solidFill>
                <a:schemeClr val="dk1"/>
              </a:solidFill>
              <a:latin typeface="Open Sans"/>
              <a:ea typeface="Open Sans"/>
              <a:cs typeface="Open Sans"/>
              <a:sym typeface="Open Sans"/>
            </a:endParaRPr>
          </a:p>
          <a:p>
            <a:pPr indent="-82550" lvl="0" marL="88900" rtl="0" algn="l">
              <a:lnSpc>
                <a:spcPct val="115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Internet and Game Launcher processes are the main </a:t>
            </a:r>
            <a:r>
              <a:rPr lang="en" sz="500">
                <a:solidFill>
                  <a:schemeClr val="dk1"/>
                </a:solidFill>
                <a:latin typeface="Open Sans"/>
                <a:ea typeface="Open Sans"/>
                <a:cs typeface="Open Sans"/>
                <a:sym typeface="Open Sans"/>
              </a:rPr>
              <a:t>contributors</a:t>
            </a:r>
            <a:r>
              <a:rPr lang="en" sz="500">
                <a:solidFill>
                  <a:schemeClr val="dk1"/>
                </a:solidFill>
                <a:latin typeface="Open Sans"/>
                <a:ea typeface="Open Sans"/>
                <a:cs typeface="Open Sans"/>
                <a:sym typeface="Open Sans"/>
              </a:rPr>
              <a:t> to both PF per sec and HPF per sec.</a:t>
            </a:r>
            <a:endParaRPr sz="500">
              <a:solidFill>
                <a:schemeClr val="dk1"/>
              </a:solidFill>
              <a:latin typeface="Open Sans"/>
              <a:ea typeface="Open Sans"/>
              <a:cs typeface="Open Sans"/>
              <a:sym typeface="Open Sans"/>
            </a:endParaRPr>
          </a:p>
          <a:p>
            <a:pPr indent="-82550" lvl="0" marL="88900" rtl="0" algn="l">
              <a:lnSpc>
                <a:spcPct val="115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High rate of faults amongst Internet processes could be due to document object modelling and chrome.exe is the main source of HPF/sec and PF/sec amongst Internet processes.</a:t>
            </a:r>
            <a:endParaRPr sz="500">
              <a:solidFill>
                <a:schemeClr val="dk1"/>
              </a:solidFill>
              <a:latin typeface="Open Sans"/>
              <a:ea typeface="Open Sans"/>
              <a:cs typeface="Open Sans"/>
              <a:sym typeface="Open Sans"/>
            </a:endParaRPr>
          </a:p>
          <a:p>
            <a:pPr indent="-82550" lvl="0" marL="88900" rtl="0" algn="l">
              <a:lnSpc>
                <a:spcPct val="115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HPF’s are highly correlated with disk read iobytes.</a:t>
            </a:r>
            <a:endParaRPr sz="500">
              <a:latin typeface="Open Sans"/>
              <a:ea typeface="Open Sans"/>
              <a:cs typeface="Open Sans"/>
              <a:sym typeface="Open Sans"/>
            </a:endParaRPr>
          </a:p>
          <a:p>
            <a:pPr indent="0" lvl="0" marL="0" marR="0" rtl="0" algn="l">
              <a:lnSpc>
                <a:spcPct val="115000"/>
              </a:lnSpc>
              <a:spcBef>
                <a:spcPts val="0"/>
              </a:spcBef>
              <a:spcAft>
                <a:spcPts val="0"/>
              </a:spcAft>
              <a:buNone/>
            </a:pPr>
            <a:r>
              <a:t/>
            </a:r>
            <a:endParaRPr sz="300">
              <a:latin typeface="Open Sans"/>
              <a:ea typeface="Open Sans"/>
              <a:cs typeface="Open Sans"/>
              <a:sym typeface="Open Sans"/>
            </a:endParaRPr>
          </a:p>
        </p:txBody>
      </p:sp>
      <p:sp>
        <p:nvSpPr>
          <p:cNvPr id="75" name="Google Shape;75;p14"/>
          <p:cNvSpPr/>
          <p:nvPr/>
        </p:nvSpPr>
        <p:spPr>
          <a:xfrm>
            <a:off x="2913193" y="1208839"/>
            <a:ext cx="2968200" cy="154200"/>
          </a:xfrm>
          <a:prstGeom prst="rect">
            <a:avLst/>
          </a:prstGeom>
          <a:solidFill>
            <a:srgbClr val="B7A57A"/>
          </a:solidFill>
          <a:ln>
            <a:noFill/>
          </a:ln>
        </p:spPr>
        <p:txBody>
          <a:bodyPr anchorCtr="0" anchor="ctr" bIns="0" lIns="25450" spcFirstLastPara="1" rIns="25450" wrap="square" tIns="0">
            <a:noAutofit/>
          </a:bodyPr>
          <a:lstStyle/>
          <a:p>
            <a:pPr indent="0" lvl="0" marL="0" marR="0" rtl="0" algn="ctr">
              <a:spcBef>
                <a:spcPts val="0"/>
              </a:spcBef>
              <a:spcAft>
                <a:spcPts val="0"/>
              </a:spcAft>
              <a:buNone/>
            </a:pPr>
            <a:r>
              <a:rPr b="1" lang="en" sz="700">
                <a:solidFill>
                  <a:srgbClr val="FFFFFF"/>
                </a:solidFill>
                <a:latin typeface="Encode Sans"/>
                <a:ea typeface="Encode Sans"/>
                <a:cs typeface="Encode Sans"/>
                <a:sym typeface="Encode Sans"/>
              </a:rPr>
              <a:t>Page Fault Analysis</a:t>
            </a:r>
            <a:endParaRPr sz="300"/>
          </a:p>
        </p:txBody>
      </p:sp>
      <p:sp>
        <p:nvSpPr>
          <p:cNvPr id="76" name="Google Shape;76;p14"/>
          <p:cNvSpPr txBox="1"/>
          <p:nvPr/>
        </p:nvSpPr>
        <p:spPr>
          <a:xfrm>
            <a:off x="8464601" y="2696514"/>
            <a:ext cx="123600" cy="63900"/>
          </a:xfrm>
          <a:prstGeom prst="rect">
            <a:avLst/>
          </a:prstGeom>
          <a:noFill/>
          <a:ln>
            <a:noFill/>
          </a:ln>
        </p:spPr>
        <p:txBody>
          <a:bodyPr anchorCtr="0" anchor="t" bIns="8725" lIns="17450" spcFirstLastPara="1" rIns="17450" wrap="square" tIns="8725">
            <a:spAutoFit/>
          </a:bodyPr>
          <a:lstStyle/>
          <a:p>
            <a:pPr indent="0" lvl="0" marL="0" marR="0" rtl="0" algn="l">
              <a:spcBef>
                <a:spcPts val="0"/>
              </a:spcBef>
              <a:spcAft>
                <a:spcPts val="0"/>
              </a:spcAft>
              <a:buNone/>
            </a:pPr>
            <a:r>
              <a:rPr lang="en" sz="300">
                <a:solidFill>
                  <a:schemeClr val="dk1"/>
                </a:solidFill>
                <a:latin typeface="Calibri"/>
                <a:ea typeface="Calibri"/>
                <a:cs typeface="Calibri"/>
                <a:sym typeface="Calibri"/>
              </a:rPr>
              <a:t>[2]</a:t>
            </a:r>
            <a:endParaRPr sz="300"/>
          </a:p>
        </p:txBody>
      </p:sp>
      <p:sp>
        <p:nvSpPr>
          <p:cNvPr id="77" name="Google Shape;77;p14"/>
          <p:cNvSpPr/>
          <p:nvPr/>
        </p:nvSpPr>
        <p:spPr>
          <a:xfrm>
            <a:off x="6031975" y="35139"/>
            <a:ext cx="3057300" cy="960300"/>
          </a:xfrm>
          <a:prstGeom prst="rect">
            <a:avLst/>
          </a:prstGeom>
          <a:solidFill>
            <a:srgbClr val="33006F"/>
          </a:solidFill>
          <a:ln cap="flat" cmpd="sng" w="9525">
            <a:solidFill>
              <a:srgbClr val="33006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33006F"/>
              </a:highlight>
            </a:endParaRPr>
          </a:p>
        </p:txBody>
      </p:sp>
      <p:pic>
        <p:nvPicPr>
          <p:cNvPr id="78" name="Google Shape;78;p14"/>
          <p:cNvPicPr preferRelativeResize="0"/>
          <p:nvPr/>
        </p:nvPicPr>
        <p:blipFill>
          <a:blip r:embed="rId3">
            <a:alphaModFix/>
          </a:blip>
          <a:stretch>
            <a:fillRect/>
          </a:stretch>
        </p:blipFill>
        <p:spPr>
          <a:xfrm>
            <a:off x="7040512" y="-6629"/>
            <a:ext cx="1424100" cy="939479"/>
          </a:xfrm>
          <a:prstGeom prst="rect">
            <a:avLst/>
          </a:prstGeom>
          <a:noFill/>
          <a:ln>
            <a:noFill/>
          </a:ln>
        </p:spPr>
      </p:pic>
      <p:sp>
        <p:nvSpPr>
          <p:cNvPr id="79" name="Google Shape;79;p14"/>
          <p:cNvSpPr txBox="1"/>
          <p:nvPr/>
        </p:nvSpPr>
        <p:spPr>
          <a:xfrm>
            <a:off x="878200" y="650833"/>
            <a:ext cx="5031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rgbClr val="B7A57A"/>
                </a:solidFill>
                <a:latin typeface="Encode Sans"/>
                <a:ea typeface="Encode Sans"/>
                <a:cs typeface="Encode Sans"/>
                <a:sym typeface="Encode Sans"/>
              </a:rPr>
              <a:t>STUDENTS: Andrew Hadimaja, Ayush Singh, Furion Liu, Ishmeet Singh, Peter Lam</a:t>
            </a:r>
            <a:endParaRPr b="1" sz="900">
              <a:solidFill>
                <a:srgbClr val="B7A57A"/>
              </a:solidFill>
              <a:latin typeface="Encode Sans"/>
              <a:ea typeface="Encode Sans"/>
              <a:cs typeface="Encode Sans"/>
              <a:sym typeface="Encode Sans"/>
            </a:endParaRPr>
          </a:p>
        </p:txBody>
      </p:sp>
      <p:sp>
        <p:nvSpPr>
          <p:cNvPr id="80" name="Google Shape;80;p14"/>
          <p:cNvSpPr txBox="1"/>
          <p:nvPr/>
        </p:nvSpPr>
        <p:spPr>
          <a:xfrm>
            <a:off x="140175" y="2148667"/>
            <a:ext cx="2658600" cy="297300"/>
          </a:xfrm>
          <a:prstGeom prst="rect">
            <a:avLst/>
          </a:prstGeom>
          <a:noFill/>
          <a:ln>
            <a:noFill/>
          </a:ln>
        </p:spPr>
        <p:txBody>
          <a:bodyPr anchorCtr="0" anchor="t" bIns="8475" lIns="16975" spcFirstLastPara="1" rIns="16975" wrap="square" tIns="8475">
            <a:spAutoFit/>
          </a:bodyPr>
          <a:lstStyle/>
          <a:p>
            <a:pPr indent="-107950" lvl="0" marL="88900" marR="0" rtl="0" algn="l">
              <a:lnSpc>
                <a:spcPct val="110000"/>
              </a:lnSpc>
              <a:spcBef>
                <a:spcPts val="0"/>
              </a:spcBef>
              <a:spcAft>
                <a:spcPts val="0"/>
              </a:spcAft>
              <a:buClr>
                <a:schemeClr val="dk1"/>
              </a:buClr>
              <a:buSzPts val="700"/>
              <a:buFont typeface="Open Sans"/>
              <a:buChar char="•"/>
            </a:pPr>
            <a:r>
              <a:rPr lang="en" sz="500">
                <a:solidFill>
                  <a:schemeClr val="dk1"/>
                </a:solidFill>
                <a:latin typeface="Open Sans"/>
                <a:ea typeface="Open Sans"/>
                <a:cs typeface="Open Sans"/>
                <a:sym typeface="Open Sans"/>
              </a:rPr>
              <a:t>By creating snapshots of data on PWA on a predefined list, we can identify trends over time using Google Lighthouse website analyzer (350k sites analyzed)</a:t>
            </a:r>
            <a:endParaRPr sz="500">
              <a:solidFill>
                <a:schemeClr val="dk1"/>
              </a:solidFill>
              <a:latin typeface="Open Sans"/>
              <a:ea typeface="Open Sans"/>
              <a:cs typeface="Open Sans"/>
              <a:sym typeface="Open Sans"/>
            </a:endParaRPr>
          </a:p>
          <a:p>
            <a:pPr indent="-95250" lvl="0" marL="88900" marR="0" rtl="0" algn="l">
              <a:lnSpc>
                <a:spcPct val="110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PWA score is based on Google Lighthouse checklist</a:t>
            </a:r>
            <a:endParaRPr sz="500">
              <a:solidFill>
                <a:schemeClr val="dk1"/>
              </a:solidFill>
              <a:latin typeface="Open Sans"/>
              <a:ea typeface="Open Sans"/>
              <a:cs typeface="Open Sans"/>
              <a:sym typeface="Open Sans"/>
            </a:endParaRPr>
          </a:p>
        </p:txBody>
      </p:sp>
      <p:sp>
        <p:nvSpPr>
          <p:cNvPr id="81" name="Google Shape;81;p14"/>
          <p:cNvSpPr txBox="1"/>
          <p:nvPr/>
        </p:nvSpPr>
        <p:spPr>
          <a:xfrm>
            <a:off x="878200" y="63917"/>
            <a:ext cx="6438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1"/>
                </a:solidFill>
                <a:latin typeface="Encode Sans"/>
                <a:ea typeface="Encode Sans"/>
                <a:cs typeface="Encode Sans"/>
                <a:sym typeface="Encode Sans"/>
              </a:rPr>
              <a:t>Rise of Web-based Computing Trends on the Client Side</a:t>
            </a:r>
            <a:endParaRPr b="1" sz="1800">
              <a:solidFill>
                <a:schemeClr val="lt1"/>
              </a:solidFill>
              <a:latin typeface="Encode Sans"/>
              <a:ea typeface="Encode Sans"/>
              <a:cs typeface="Encode Sans"/>
              <a:sym typeface="Encode Sans"/>
            </a:endParaRPr>
          </a:p>
        </p:txBody>
      </p:sp>
      <p:sp>
        <p:nvSpPr>
          <p:cNvPr id="82" name="Google Shape;82;p14"/>
          <p:cNvSpPr txBox="1"/>
          <p:nvPr/>
        </p:nvSpPr>
        <p:spPr>
          <a:xfrm>
            <a:off x="2039950" y="3627601"/>
            <a:ext cx="826200" cy="1067700"/>
          </a:xfrm>
          <a:prstGeom prst="rect">
            <a:avLst/>
          </a:prstGeom>
          <a:noFill/>
          <a:ln>
            <a:noFill/>
          </a:ln>
        </p:spPr>
        <p:txBody>
          <a:bodyPr anchorCtr="0" anchor="t" bIns="8475" lIns="16975" spcFirstLastPara="1" rIns="16975" wrap="square" tIns="8475">
            <a:spAutoFit/>
          </a:bodyPr>
          <a:lstStyle/>
          <a:p>
            <a:pPr indent="0" lvl="0" marL="0" rtl="0" algn="l">
              <a:lnSpc>
                <a:spcPct val="115000"/>
              </a:lnSpc>
              <a:spcBef>
                <a:spcPts val="0"/>
              </a:spcBef>
              <a:spcAft>
                <a:spcPts val="0"/>
              </a:spcAft>
              <a:buNone/>
            </a:pPr>
            <a:r>
              <a:t/>
            </a:r>
            <a:endParaRPr sz="500">
              <a:solidFill>
                <a:srgbClr val="0E101A"/>
              </a:solidFill>
              <a:latin typeface="Open Sans"/>
              <a:ea typeface="Open Sans"/>
              <a:cs typeface="Open Sans"/>
              <a:sym typeface="Open Sans"/>
            </a:endParaRPr>
          </a:p>
          <a:p>
            <a:pPr indent="-82550" lvl="0" marL="88900" rtl="0" algn="l">
              <a:lnSpc>
                <a:spcPct val="115000"/>
              </a:lnSpc>
              <a:spcBef>
                <a:spcPts val="0"/>
              </a:spcBef>
              <a:spcAft>
                <a:spcPts val="0"/>
              </a:spcAft>
              <a:buClr>
                <a:srgbClr val="0E101A"/>
              </a:buClr>
              <a:buSzPts val="500"/>
              <a:buFont typeface="Open Sans"/>
              <a:buChar char="•"/>
            </a:pPr>
            <a:r>
              <a:rPr lang="en" sz="500">
                <a:solidFill>
                  <a:srgbClr val="0E101A"/>
                </a:solidFill>
                <a:latin typeface="Open Sans"/>
                <a:ea typeface="Open Sans"/>
                <a:cs typeface="Open Sans"/>
                <a:sym typeface="Open Sans"/>
              </a:rPr>
              <a:t>The TCP is connection-oriented. It guarantees data is transferred intact and in order while sacrificing speed.</a:t>
            </a:r>
            <a:endParaRPr sz="500">
              <a:solidFill>
                <a:srgbClr val="0E101A"/>
              </a:solidFill>
              <a:latin typeface="Open Sans"/>
              <a:ea typeface="Open Sans"/>
              <a:cs typeface="Open Sans"/>
              <a:sym typeface="Open Sans"/>
            </a:endParaRPr>
          </a:p>
          <a:p>
            <a:pPr indent="-82550" lvl="0" marL="88900" rtl="0" algn="l">
              <a:lnSpc>
                <a:spcPct val="115000"/>
              </a:lnSpc>
              <a:spcBef>
                <a:spcPts val="0"/>
              </a:spcBef>
              <a:spcAft>
                <a:spcPts val="0"/>
              </a:spcAft>
              <a:buClr>
                <a:srgbClr val="0E101A"/>
              </a:buClr>
              <a:buSzPts val="500"/>
              <a:buFont typeface="Open Sans"/>
              <a:buChar char="•"/>
            </a:pPr>
            <a:r>
              <a:rPr lang="en" sz="500">
                <a:solidFill>
                  <a:srgbClr val="0E101A"/>
                </a:solidFill>
                <a:latin typeface="Open Sans"/>
                <a:ea typeface="Open Sans"/>
                <a:cs typeface="Open Sans"/>
                <a:sym typeface="Open Sans"/>
              </a:rPr>
              <a:t> The UDP is connectionless, and it is faster in rate while it doesn’t guarantee reliability.</a:t>
            </a:r>
            <a:endParaRPr sz="500">
              <a:solidFill>
                <a:schemeClr val="dk1"/>
              </a:solidFill>
              <a:latin typeface="Open Sans"/>
              <a:ea typeface="Open Sans"/>
              <a:cs typeface="Open Sans"/>
              <a:sym typeface="Open Sans"/>
            </a:endParaRPr>
          </a:p>
        </p:txBody>
      </p:sp>
      <p:pic>
        <p:nvPicPr>
          <p:cNvPr id="83" name="Google Shape;83;p14"/>
          <p:cNvPicPr preferRelativeResize="0"/>
          <p:nvPr/>
        </p:nvPicPr>
        <p:blipFill>
          <a:blip r:embed="rId4">
            <a:alphaModFix/>
          </a:blip>
          <a:stretch>
            <a:fillRect/>
          </a:stretch>
        </p:blipFill>
        <p:spPr>
          <a:xfrm>
            <a:off x="130925" y="2596014"/>
            <a:ext cx="1148938" cy="765775"/>
          </a:xfrm>
          <a:prstGeom prst="rect">
            <a:avLst/>
          </a:prstGeom>
          <a:noFill/>
          <a:ln>
            <a:noFill/>
          </a:ln>
        </p:spPr>
      </p:pic>
      <p:pic>
        <p:nvPicPr>
          <p:cNvPr id="84" name="Google Shape;84;p14"/>
          <p:cNvPicPr preferRelativeResize="0"/>
          <p:nvPr/>
        </p:nvPicPr>
        <p:blipFill rotWithShape="1">
          <a:blip r:embed="rId5">
            <a:alphaModFix/>
          </a:blip>
          <a:srcRect b="0" l="3426" r="3723" t="0"/>
          <a:stretch/>
        </p:blipFill>
        <p:spPr>
          <a:xfrm>
            <a:off x="4989550" y="2275017"/>
            <a:ext cx="914176" cy="687408"/>
          </a:xfrm>
          <a:prstGeom prst="rect">
            <a:avLst/>
          </a:prstGeom>
          <a:noFill/>
          <a:ln>
            <a:noFill/>
          </a:ln>
        </p:spPr>
      </p:pic>
      <p:pic>
        <p:nvPicPr>
          <p:cNvPr id="85" name="Google Shape;85;p14"/>
          <p:cNvPicPr preferRelativeResize="0"/>
          <p:nvPr/>
        </p:nvPicPr>
        <p:blipFill>
          <a:blip r:embed="rId6">
            <a:alphaModFix/>
          </a:blip>
          <a:stretch>
            <a:fillRect/>
          </a:stretch>
        </p:blipFill>
        <p:spPr>
          <a:xfrm>
            <a:off x="143900" y="3620725"/>
            <a:ext cx="1896049" cy="1152078"/>
          </a:xfrm>
          <a:prstGeom prst="rect">
            <a:avLst/>
          </a:prstGeom>
          <a:noFill/>
          <a:ln>
            <a:noFill/>
          </a:ln>
        </p:spPr>
      </p:pic>
      <p:sp>
        <p:nvSpPr>
          <p:cNvPr id="86" name="Google Shape;86;p14"/>
          <p:cNvSpPr/>
          <p:nvPr/>
        </p:nvSpPr>
        <p:spPr>
          <a:xfrm>
            <a:off x="6031963" y="3158310"/>
            <a:ext cx="2779800" cy="154200"/>
          </a:xfrm>
          <a:prstGeom prst="rect">
            <a:avLst/>
          </a:prstGeom>
          <a:solidFill>
            <a:srgbClr val="B7A57A"/>
          </a:solidFill>
          <a:ln>
            <a:noFill/>
          </a:ln>
        </p:spPr>
        <p:txBody>
          <a:bodyPr anchorCtr="0" anchor="ctr" bIns="0" lIns="25450" spcFirstLastPara="1" rIns="25450" wrap="square" tIns="0">
            <a:noAutofit/>
          </a:bodyPr>
          <a:lstStyle/>
          <a:p>
            <a:pPr indent="0" lvl="0" marL="0" marR="0" rtl="0" algn="ctr">
              <a:spcBef>
                <a:spcPts val="0"/>
              </a:spcBef>
              <a:spcAft>
                <a:spcPts val="0"/>
              </a:spcAft>
              <a:buNone/>
            </a:pPr>
            <a:r>
              <a:rPr b="1" lang="en" sz="700">
                <a:solidFill>
                  <a:srgbClr val="FFFFFF"/>
                </a:solidFill>
                <a:latin typeface="Encode Sans"/>
                <a:ea typeface="Encode Sans"/>
                <a:cs typeface="Encode Sans"/>
                <a:sym typeface="Encode Sans"/>
              </a:rPr>
              <a:t>Implementation/ </a:t>
            </a:r>
            <a:r>
              <a:rPr b="1" lang="en" sz="700">
                <a:solidFill>
                  <a:srgbClr val="FFFFFF"/>
                </a:solidFill>
                <a:latin typeface="Encode Sans"/>
                <a:ea typeface="Encode Sans"/>
                <a:cs typeface="Encode Sans"/>
                <a:sym typeface="Encode Sans"/>
              </a:rPr>
              <a:t>Methodology</a:t>
            </a:r>
            <a:endParaRPr sz="300"/>
          </a:p>
        </p:txBody>
      </p:sp>
      <p:sp>
        <p:nvSpPr>
          <p:cNvPr id="87" name="Google Shape;87;p14"/>
          <p:cNvSpPr txBox="1"/>
          <p:nvPr/>
        </p:nvSpPr>
        <p:spPr>
          <a:xfrm>
            <a:off x="201950" y="4695291"/>
            <a:ext cx="2645700" cy="438600"/>
          </a:xfrm>
          <a:prstGeom prst="rect">
            <a:avLst/>
          </a:prstGeom>
          <a:noFill/>
          <a:ln>
            <a:noFill/>
          </a:ln>
        </p:spPr>
        <p:txBody>
          <a:bodyPr anchorCtr="0" anchor="t" bIns="91425" lIns="91425" spcFirstLastPara="1" rIns="91425" wrap="square" tIns="91425">
            <a:spAutoFit/>
          </a:bodyPr>
          <a:lstStyle/>
          <a:p>
            <a:pPr indent="-82550" lvl="0" marL="88900" rtl="0" algn="l">
              <a:lnSpc>
                <a:spcPct val="115000"/>
              </a:lnSpc>
              <a:spcBef>
                <a:spcPts val="0"/>
              </a:spcBef>
              <a:spcAft>
                <a:spcPts val="0"/>
              </a:spcAft>
              <a:buClr>
                <a:srgbClr val="0E101A"/>
              </a:buClr>
              <a:buSzPts val="500"/>
              <a:buFont typeface="Open Sans"/>
              <a:buChar char="•"/>
            </a:pPr>
            <a:r>
              <a:rPr lang="en" sz="500">
                <a:solidFill>
                  <a:srgbClr val="0E101A"/>
                </a:solidFill>
                <a:latin typeface="Open Sans"/>
                <a:ea typeface="Open Sans"/>
                <a:cs typeface="Open Sans"/>
                <a:sym typeface="Open Sans"/>
              </a:rPr>
              <a:t>Most categories favor TCP as it ensures the completeness of the data.</a:t>
            </a:r>
            <a:endParaRPr sz="500">
              <a:solidFill>
                <a:srgbClr val="0E101A"/>
              </a:solidFill>
              <a:latin typeface="Open Sans"/>
              <a:ea typeface="Open Sans"/>
              <a:cs typeface="Open Sans"/>
              <a:sym typeface="Open Sans"/>
            </a:endParaRPr>
          </a:p>
          <a:p>
            <a:pPr indent="-82550" lvl="0" marL="88900" rtl="0" algn="l">
              <a:lnSpc>
                <a:spcPct val="115000"/>
              </a:lnSpc>
              <a:spcBef>
                <a:spcPts val="0"/>
              </a:spcBef>
              <a:spcAft>
                <a:spcPts val="0"/>
              </a:spcAft>
              <a:buClr>
                <a:srgbClr val="0E101A"/>
              </a:buClr>
              <a:buSzPts val="500"/>
              <a:buFont typeface="Open Sans"/>
              <a:buChar char="•"/>
            </a:pPr>
            <a:r>
              <a:rPr lang="en" sz="500">
                <a:solidFill>
                  <a:srgbClr val="0E101A"/>
                </a:solidFill>
                <a:latin typeface="Open Sans"/>
                <a:ea typeface="Open Sans"/>
                <a:cs typeface="Open Sans"/>
                <a:sym typeface="Open Sans"/>
              </a:rPr>
              <a:t>Internet &amp; Network Apps favors UDP as live streaming &amp; real-time video conferencing apps are time-sensitive.</a:t>
            </a:r>
            <a:endParaRPr sz="500">
              <a:solidFill>
                <a:schemeClr val="dk1"/>
              </a:solidFill>
              <a:latin typeface="Open Sans"/>
              <a:ea typeface="Open Sans"/>
              <a:cs typeface="Open Sans"/>
              <a:sym typeface="Open Sans"/>
            </a:endParaRPr>
          </a:p>
        </p:txBody>
      </p:sp>
      <p:sp>
        <p:nvSpPr>
          <p:cNvPr id="88" name="Google Shape;88;p14"/>
          <p:cNvSpPr txBox="1"/>
          <p:nvPr/>
        </p:nvSpPr>
        <p:spPr>
          <a:xfrm>
            <a:off x="6047913" y="1450474"/>
            <a:ext cx="2779800" cy="667500"/>
          </a:xfrm>
          <a:prstGeom prst="rect">
            <a:avLst/>
          </a:prstGeom>
          <a:noFill/>
          <a:ln>
            <a:noFill/>
          </a:ln>
        </p:spPr>
        <p:txBody>
          <a:bodyPr anchorCtr="0" anchor="t" bIns="8475" lIns="16975" spcFirstLastPara="1" rIns="16975" wrap="square" tIns="8475">
            <a:spAutoFit/>
          </a:bodyPr>
          <a:lstStyle/>
          <a:p>
            <a:pPr indent="-82550" lvl="0" marL="88900" rtl="0" algn="l">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Entertainment (specifically video streaming) and “other” contribute to most visits of a category for all the 3 browsers.</a:t>
            </a:r>
            <a:endParaRPr sz="500">
              <a:solidFill>
                <a:schemeClr val="dk1"/>
              </a:solidFill>
              <a:latin typeface="Open Sans"/>
              <a:ea typeface="Open Sans"/>
              <a:cs typeface="Open Sans"/>
              <a:sym typeface="Open Sans"/>
            </a:endParaRPr>
          </a:p>
          <a:p>
            <a:pPr indent="-82550" lvl="0" marL="88900" rtl="0" algn="l">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Content creation and recreation had the least percentage contribution. Content Creation for Edge was 0%. Games was also a lot less than expected. </a:t>
            </a:r>
            <a:endParaRPr sz="500">
              <a:solidFill>
                <a:schemeClr val="dk1"/>
              </a:solidFill>
              <a:latin typeface="Open Sans"/>
              <a:ea typeface="Open Sans"/>
              <a:cs typeface="Open Sans"/>
              <a:sym typeface="Open Sans"/>
            </a:endParaRPr>
          </a:p>
          <a:p>
            <a:pPr indent="-82550" lvl="0" marL="88900" rtl="0" algn="l">
              <a:lnSpc>
                <a:spcPct val="115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Microsoft Edge</a:t>
            </a:r>
            <a:r>
              <a:rPr b="1" lang="en" sz="500">
                <a:solidFill>
                  <a:schemeClr val="dk1"/>
                </a:solidFill>
                <a:latin typeface="Open Sans"/>
                <a:ea typeface="Open Sans"/>
                <a:cs typeface="Open Sans"/>
                <a:sym typeface="Open Sans"/>
              </a:rPr>
              <a:t>: </a:t>
            </a:r>
            <a:endParaRPr b="1" sz="500">
              <a:solidFill>
                <a:schemeClr val="dk1"/>
              </a:solidFill>
              <a:latin typeface="Open Sans"/>
              <a:ea typeface="Open Sans"/>
              <a:cs typeface="Open Sans"/>
              <a:sym typeface="Open Sans"/>
            </a:endParaRPr>
          </a:p>
          <a:p>
            <a:pPr indent="-82550" lvl="1" marL="177800" rtl="0" algn="l">
              <a:lnSpc>
                <a:spcPct val="115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Used </a:t>
            </a:r>
            <a:r>
              <a:rPr lang="en" sz="500">
                <a:solidFill>
                  <a:schemeClr val="dk1"/>
                </a:solidFill>
                <a:latin typeface="Open Sans"/>
                <a:ea typeface="Open Sans"/>
                <a:cs typeface="Open Sans"/>
                <a:sym typeface="Open Sans"/>
              </a:rPr>
              <a:t>primarily</a:t>
            </a:r>
            <a:r>
              <a:rPr lang="en" sz="500">
                <a:solidFill>
                  <a:schemeClr val="dk1"/>
                </a:solidFill>
                <a:latin typeface="Open Sans"/>
                <a:ea typeface="Open Sans"/>
                <a:cs typeface="Open Sans"/>
                <a:sym typeface="Open Sans"/>
              </a:rPr>
              <a:t> for social and mailing purposes. </a:t>
            </a:r>
            <a:endParaRPr sz="500">
              <a:solidFill>
                <a:schemeClr val="dk1"/>
              </a:solidFill>
              <a:latin typeface="Open Sans"/>
              <a:ea typeface="Open Sans"/>
              <a:cs typeface="Open Sans"/>
              <a:sym typeface="Open Sans"/>
            </a:endParaRPr>
          </a:p>
          <a:p>
            <a:pPr indent="-82550" lvl="1" marL="177800" rtl="0" algn="l">
              <a:lnSpc>
                <a:spcPct val="115000"/>
              </a:lnSpc>
              <a:spcBef>
                <a:spcPts val="0"/>
              </a:spcBef>
              <a:spcAft>
                <a:spcPts val="0"/>
              </a:spcAft>
              <a:buClr>
                <a:schemeClr val="dk1"/>
              </a:buClr>
              <a:buSzPts val="500"/>
              <a:buFont typeface="Open Sans"/>
              <a:buChar char="○"/>
            </a:pPr>
            <a:r>
              <a:rPr lang="en" sz="500">
                <a:solidFill>
                  <a:schemeClr val="dk1"/>
                </a:solidFill>
                <a:latin typeface="Open Sans"/>
                <a:ea typeface="Open Sans"/>
                <a:cs typeface="Open Sans"/>
                <a:sym typeface="Open Sans"/>
              </a:rPr>
              <a:t>Minimal usage for productivity - programming, crm, project management, web development, spreadsheets, etc. </a:t>
            </a:r>
            <a:endParaRPr sz="500">
              <a:solidFill>
                <a:schemeClr val="dk1"/>
              </a:solidFill>
              <a:latin typeface="Open Sans"/>
              <a:ea typeface="Open Sans"/>
              <a:cs typeface="Open Sans"/>
              <a:sym typeface="Open Sans"/>
            </a:endParaRPr>
          </a:p>
        </p:txBody>
      </p:sp>
      <p:sp>
        <p:nvSpPr>
          <p:cNvPr id="89" name="Google Shape;89;p14"/>
          <p:cNvSpPr txBox="1"/>
          <p:nvPr/>
        </p:nvSpPr>
        <p:spPr>
          <a:xfrm>
            <a:off x="3016150" y="3394297"/>
            <a:ext cx="17190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t>- </a:t>
            </a:r>
            <a:r>
              <a:rPr lang="en" sz="500"/>
              <a:t>TCP or Transmission Control Protocol. It has a slower but more secure connection. (ex. Chat)</a:t>
            </a:r>
            <a:endParaRPr sz="500">
              <a:solidFill>
                <a:srgbClr val="202124"/>
              </a:solidFill>
              <a:highlight>
                <a:srgbClr val="FFFFFF"/>
              </a:highlight>
            </a:endParaRPr>
          </a:p>
          <a:p>
            <a:pPr indent="0" lvl="0" marL="0" rtl="0" algn="l">
              <a:spcBef>
                <a:spcPts val="0"/>
              </a:spcBef>
              <a:spcAft>
                <a:spcPts val="0"/>
              </a:spcAft>
              <a:buNone/>
            </a:pPr>
            <a:r>
              <a:rPr lang="en" sz="500">
                <a:solidFill>
                  <a:srgbClr val="202124"/>
                </a:solidFill>
                <a:highlight>
                  <a:srgbClr val="FFFFFF"/>
                </a:highlight>
              </a:rPr>
              <a:t>- UDP</a:t>
            </a:r>
            <a:r>
              <a:rPr lang="en" sz="500">
                <a:solidFill>
                  <a:srgbClr val="202124"/>
                </a:solidFill>
                <a:highlight>
                  <a:srgbClr val="FFFFFF"/>
                </a:highlight>
              </a:rPr>
              <a:t> or User Datagram Protocol. It has a faster but less secure connection. (ex. Video chat)</a:t>
            </a:r>
            <a:endParaRPr sz="500">
              <a:solidFill>
                <a:srgbClr val="202124"/>
              </a:solidFill>
              <a:highlight>
                <a:srgbClr val="FFFFFF"/>
              </a:highlight>
            </a:endParaRPr>
          </a:p>
          <a:p>
            <a:pPr indent="0" lvl="0" marL="0" rtl="0" algn="l">
              <a:spcBef>
                <a:spcPts val="0"/>
              </a:spcBef>
              <a:spcAft>
                <a:spcPts val="0"/>
              </a:spcAft>
              <a:buNone/>
            </a:pPr>
            <a:r>
              <a:rPr lang="en" sz="500">
                <a:solidFill>
                  <a:srgbClr val="202124"/>
                </a:solidFill>
                <a:highlight>
                  <a:srgbClr val="FFFFFF"/>
                </a:highlight>
              </a:rPr>
              <a:t>- Ex. </a:t>
            </a:r>
            <a:r>
              <a:rPr lang="en" sz="500">
                <a:solidFill>
                  <a:srgbClr val="202124"/>
                </a:solidFill>
                <a:highlight>
                  <a:srgbClr val="FFFFFF"/>
                </a:highlight>
              </a:rPr>
              <a:t>Microsoft Teams.exe is a collaborative app mainly used for video streaming and even chatting platforms.</a:t>
            </a:r>
            <a:endParaRPr sz="500">
              <a:solidFill>
                <a:srgbClr val="202124"/>
              </a:solidFill>
              <a:highlight>
                <a:srgbClr val="FFFFFF"/>
              </a:highlight>
            </a:endParaRPr>
          </a:p>
          <a:p>
            <a:pPr indent="0" lvl="0" marL="0" rtl="0" algn="l">
              <a:spcBef>
                <a:spcPts val="0"/>
              </a:spcBef>
              <a:spcAft>
                <a:spcPts val="0"/>
              </a:spcAft>
              <a:buNone/>
            </a:pPr>
            <a:r>
              <a:rPr lang="en" sz="500">
                <a:solidFill>
                  <a:srgbClr val="202124"/>
                </a:solidFill>
                <a:highlight>
                  <a:srgbClr val="FFFFFF"/>
                </a:highlight>
              </a:rPr>
              <a:t>- </a:t>
            </a:r>
            <a:r>
              <a:rPr lang="en" sz="500">
                <a:solidFill>
                  <a:schemeClr val="dk1"/>
                </a:solidFill>
                <a:latin typeface="Calibri"/>
                <a:ea typeface="Calibri"/>
                <a:cs typeface="Calibri"/>
                <a:sym typeface="Calibri"/>
              </a:rPr>
              <a:t>The most popular time for people using Microsoft teams is between 8PM-9PM (about 13k runs)</a:t>
            </a:r>
            <a:endParaRPr sz="500">
              <a:solidFill>
                <a:srgbClr val="202124"/>
              </a:solidFill>
              <a:highlight>
                <a:srgbClr val="FFFFFF"/>
              </a:highlight>
            </a:endParaRPr>
          </a:p>
          <a:p>
            <a:pPr indent="0" lvl="0" marL="0" rtl="0" algn="l">
              <a:spcBef>
                <a:spcPts val="0"/>
              </a:spcBef>
              <a:spcAft>
                <a:spcPts val="0"/>
              </a:spcAft>
              <a:buNone/>
            </a:pPr>
            <a:r>
              <a:rPr lang="en" sz="500">
                <a:solidFill>
                  <a:srgbClr val="202124"/>
                </a:solidFill>
                <a:highlight>
                  <a:srgbClr val="FFFFFF"/>
                </a:highlight>
              </a:rPr>
              <a:t>- </a:t>
            </a:r>
            <a:r>
              <a:rPr lang="en" sz="500">
                <a:solidFill>
                  <a:srgbClr val="202124"/>
                </a:solidFill>
                <a:highlight>
                  <a:srgbClr val="FFFFFF"/>
                </a:highlight>
              </a:rPr>
              <a:t>For UDP, teams.exe have very high UDP connection usage between 8 PM-9 PM, which aligns with the time when the most number of runs happened.This m</a:t>
            </a:r>
            <a:r>
              <a:rPr lang="en" sz="500">
                <a:solidFill>
                  <a:srgbClr val="202124"/>
                </a:solidFill>
                <a:highlight>
                  <a:srgbClr val="FFFFFF"/>
                </a:highlight>
              </a:rPr>
              <a:t>eans more video streaming during those times (video meetings)</a:t>
            </a:r>
            <a:endParaRPr sz="500">
              <a:solidFill>
                <a:srgbClr val="202124"/>
              </a:solidFill>
              <a:highlight>
                <a:srgbClr val="FFFFFF"/>
              </a:highlight>
            </a:endParaRPr>
          </a:p>
          <a:p>
            <a:pPr indent="0" lvl="0" marL="0" rtl="0" algn="l">
              <a:spcBef>
                <a:spcPts val="0"/>
              </a:spcBef>
              <a:spcAft>
                <a:spcPts val="0"/>
              </a:spcAft>
              <a:buNone/>
            </a:pPr>
            <a:r>
              <a:rPr lang="en" sz="500">
                <a:solidFill>
                  <a:srgbClr val="202124"/>
                </a:solidFill>
                <a:highlight>
                  <a:srgbClr val="FFFFFF"/>
                </a:highlight>
              </a:rPr>
              <a:t>- </a:t>
            </a:r>
            <a:r>
              <a:rPr lang="en" sz="500">
                <a:solidFill>
                  <a:schemeClr val="dk1"/>
                </a:solidFill>
                <a:latin typeface="Calibri"/>
                <a:ea typeface="Calibri"/>
                <a:cs typeface="Calibri"/>
                <a:sym typeface="Calibri"/>
              </a:rPr>
              <a:t>For TCP, teams.exe have a high TCP bytes meaning they use a lot of TCP connections between 8AM-9AM. Means more chat usage on those times (chat message, announcements). </a:t>
            </a:r>
            <a:endParaRPr sz="500">
              <a:solidFill>
                <a:srgbClr val="202124"/>
              </a:solidFill>
              <a:highlight>
                <a:srgbClr val="FFFFFF"/>
              </a:highlight>
            </a:endParaRPr>
          </a:p>
          <a:p>
            <a:pPr indent="0" lvl="0" marL="0" rtl="0" algn="l">
              <a:spcBef>
                <a:spcPts val="0"/>
              </a:spcBef>
              <a:spcAft>
                <a:spcPts val="0"/>
              </a:spcAft>
              <a:buNone/>
            </a:pPr>
            <a:r>
              <a:t/>
            </a:r>
            <a:endParaRPr sz="500">
              <a:solidFill>
                <a:srgbClr val="202124"/>
              </a:solidFill>
              <a:highlight>
                <a:srgbClr val="FFFFFF"/>
              </a:highlight>
            </a:endParaRPr>
          </a:p>
        </p:txBody>
      </p:sp>
      <p:pic>
        <p:nvPicPr>
          <p:cNvPr id="90" name="Google Shape;90;p14"/>
          <p:cNvPicPr preferRelativeResize="0"/>
          <p:nvPr/>
        </p:nvPicPr>
        <p:blipFill>
          <a:blip r:embed="rId7">
            <a:alphaModFix/>
          </a:blip>
          <a:stretch>
            <a:fillRect/>
          </a:stretch>
        </p:blipFill>
        <p:spPr>
          <a:xfrm>
            <a:off x="1279875" y="2617833"/>
            <a:ext cx="1567775" cy="726525"/>
          </a:xfrm>
          <a:prstGeom prst="rect">
            <a:avLst/>
          </a:prstGeom>
          <a:noFill/>
          <a:ln>
            <a:noFill/>
          </a:ln>
        </p:spPr>
      </p:pic>
      <p:sp>
        <p:nvSpPr>
          <p:cNvPr id="91" name="Google Shape;91;p14"/>
          <p:cNvSpPr txBox="1"/>
          <p:nvPr/>
        </p:nvSpPr>
        <p:spPr>
          <a:xfrm>
            <a:off x="7374396" y="4352848"/>
            <a:ext cx="1218000" cy="536700"/>
          </a:xfrm>
          <a:prstGeom prst="rect">
            <a:avLst/>
          </a:prstGeom>
          <a:noFill/>
          <a:ln>
            <a:noFill/>
          </a:ln>
        </p:spPr>
        <p:txBody>
          <a:bodyPr anchorCtr="0" anchor="t" bIns="8475" lIns="16975" spcFirstLastPara="1" rIns="16975" wrap="square" tIns="8475">
            <a:spAutoFit/>
          </a:bodyPr>
          <a:lstStyle/>
          <a:p>
            <a:pPr indent="-82550" lvl="0" marL="88900" rtl="0" algn="l">
              <a:lnSpc>
                <a:spcPct val="115000"/>
              </a:lnSpc>
              <a:spcBef>
                <a:spcPts val="0"/>
              </a:spcBef>
              <a:spcAft>
                <a:spcPts val="0"/>
              </a:spcAft>
              <a:buClr>
                <a:srgbClr val="0E101A"/>
              </a:buClr>
              <a:buSzPts val="500"/>
              <a:buFont typeface="Open Sans"/>
              <a:buChar char="•"/>
            </a:pPr>
            <a:r>
              <a:rPr lang="en" sz="500">
                <a:solidFill>
                  <a:srgbClr val="0E101A"/>
                </a:solidFill>
                <a:latin typeface="Open Sans"/>
                <a:ea typeface="Open Sans"/>
                <a:cs typeface="Open Sans"/>
                <a:sym typeface="Open Sans"/>
              </a:rPr>
              <a:t>We hope that our work on the data sets provided to us could serve as the basis for the Intel company to dive deeper into the findings and conduct a similar analysis on their large-scale data sets. </a:t>
            </a:r>
            <a:endParaRPr sz="500">
              <a:solidFill>
                <a:schemeClr val="dk1"/>
              </a:solidFill>
              <a:latin typeface="Open Sans"/>
              <a:ea typeface="Open Sans"/>
              <a:cs typeface="Open Sans"/>
              <a:sym typeface="Open Sans"/>
            </a:endParaRPr>
          </a:p>
        </p:txBody>
      </p:sp>
      <p:pic>
        <p:nvPicPr>
          <p:cNvPr id="92" name="Google Shape;92;p14"/>
          <p:cNvPicPr preferRelativeResize="0"/>
          <p:nvPr/>
        </p:nvPicPr>
        <p:blipFill>
          <a:blip r:embed="rId8">
            <a:alphaModFix/>
          </a:blip>
          <a:stretch>
            <a:fillRect/>
          </a:stretch>
        </p:blipFill>
        <p:spPr>
          <a:xfrm>
            <a:off x="5961825" y="2150525"/>
            <a:ext cx="1567774" cy="861199"/>
          </a:xfrm>
          <a:prstGeom prst="rect">
            <a:avLst/>
          </a:prstGeom>
          <a:noFill/>
          <a:ln>
            <a:noFill/>
          </a:ln>
        </p:spPr>
      </p:pic>
      <p:pic>
        <p:nvPicPr>
          <p:cNvPr id="93" name="Google Shape;93;p14"/>
          <p:cNvPicPr preferRelativeResize="0"/>
          <p:nvPr/>
        </p:nvPicPr>
        <p:blipFill>
          <a:blip r:embed="rId9">
            <a:alphaModFix/>
          </a:blip>
          <a:stretch>
            <a:fillRect/>
          </a:stretch>
        </p:blipFill>
        <p:spPr>
          <a:xfrm>
            <a:off x="7610025" y="2150526"/>
            <a:ext cx="1533951" cy="861201"/>
          </a:xfrm>
          <a:prstGeom prst="rect">
            <a:avLst/>
          </a:prstGeom>
          <a:noFill/>
          <a:ln>
            <a:noFill/>
          </a:ln>
        </p:spPr>
      </p:pic>
      <p:sp>
        <p:nvSpPr>
          <p:cNvPr id="94" name="Google Shape;94;p14"/>
          <p:cNvSpPr txBox="1"/>
          <p:nvPr/>
        </p:nvSpPr>
        <p:spPr>
          <a:xfrm>
            <a:off x="8335975" y="70639"/>
            <a:ext cx="753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4000">
                <a:solidFill>
                  <a:schemeClr val="lt1"/>
                </a:solidFill>
              </a:rPr>
              <a:t>39</a:t>
            </a:r>
            <a:endParaRPr b="1" i="1" sz="4000">
              <a:solidFill>
                <a:schemeClr val="lt1"/>
              </a:solidFill>
            </a:endParaRPr>
          </a:p>
        </p:txBody>
      </p:sp>
      <p:pic>
        <p:nvPicPr>
          <p:cNvPr id="95" name="Google Shape;95;p14"/>
          <p:cNvPicPr preferRelativeResize="0"/>
          <p:nvPr/>
        </p:nvPicPr>
        <p:blipFill>
          <a:blip r:embed="rId10">
            <a:alphaModFix/>
          </a:blip>
          <a:stretch>
            <a:fillRect/>
          </a:stretch>
        </p:blipFill>
        <p:spPr>
          <a:xfrm>
            <a:off x="4650448" y="3389008"/>
            <a:ext cx="1294750" cy="539479"/>
          </a:xfrm>
          <a:prstGeom prst="rect">
            <a:avLst/>
          </a:prstGeom>
          <a:noFill/>
          <a:ln>
            <a:noFill/>
          </a:ln>
        </p:spPr>
      </p:pic>
      <p:pic>
        <p:nvPicPr>
          <p:cNvPr id="96" name="Google Shape;96;p14"/>
          <p:cNvPicPr preferRelativeResize="0"/>
          <p:nvPr/>
        </p:nvPicPr>
        <p:blipFill>
          <a:blip r:embed="rId11">
            <a:alphaModFix/>
          </a:blip>
          <a:stretch>
            <a:fillRect/>
          </a:stretch>
        </p:blipFill>
        <p:spPr>
          <a:xfrm>
            <a:off x="4667675" y="3922361"/>
            <a:ext cx="1294751" cy="575001"/>
          </a:xfrm>
          <a:prstGeom prst="rect">
            <a:avLst/>
          </a:prstGeom>
          <a:noFill/>
          <a:ln>
            <a:noFill/>
          </a:ln>
        </p:spPr>
      </p:pic>
      <p:pic>
        <p:nvPicPr>
          <p:cNvPr id="97" name="Google Shape;97;p14"/>
          <p:cNvPicPr preferRelativeResize="0"/>
          <p:nvPr/>
        </p:nvPicPr>
        <p:blipFill>
          <a:blip r:embed="rId12">
            <a:alphaModFix/>
          </a:blip>
          <a:stretch>
            <a:fillRect/>
          </a:stretch>
        </p:blipFill>
        <p:spPr>
          <a:xfrm>
            <a:off x="4667675" y="4492667"/>
            <a:ext cx="1260300" cy="575002"/>
          </a:xfrm>
          <a:prstGeom prst="rect">
            <a:avLst/>
          </a:prstGeom>
          <a:noFill/>
          <a:ln>
            <a:noFill/>
          </a:ln>
        </p:spPr>
      </p:pic>
      <p:pic>
        <p:nvPicPr>
          <p:cNvPr id="98" name="Google Shape;98;p14"/>
          <p:cNvPicPr preferRelativeResize="0"/>
          <p:nvPr/>
        </p:nvPicPr>
        <p:blipFill rotWithShape="1">
          <a:blip r:embed="rId13">
            <a:alphaModFix/>
          </a:blip>
          <a:srcRect b="0" l="0" r="0" t="5105"/>
          <a:stretch/>
        </p:blipFill>
        <p:spPr>
          <a:xfrm>
            <a:off x="2920400" y="2329450"/>
            <a:ext cx="1036300" cy="893191"/>
          </a:xfrm>
          <a:prstGeom prst="rect">
            <a:avLst/>
          </a:prstGeom>
          <a:noFill/>
          <a:ln>
            <a:noFill/>
          </a:ln>
        </p:spPr>
      </p:pic>
      <p:pic>
        <p:nvPicPr>
          <p:cNvPr id="99" name="Google Shape;99;p14"/>
          <p:cNvPicPr preferRelativeResize="0"/>
          <p:nvPr/>
        </p:nvPicPr>
        <p:blipFill rotWithShape="1">
          <a:blip r:embed="rId14">
            <a:alphaModFix/>
          </a:blip>
          <a:srcRect b="0" l="0" r="0" t="5446"/>
          <a:stretch/>
        </p:blipFill>
        <p:spPr>
          <a:xfrm>
            <a:off x="3953250" y="2323621"/>
            <a:ext cx="1036300" cy="9213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